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61" r:id="rId7"/>
    <p:sldId id="269" r:id="rId8"/>
    <p:sldId id="270" r:id="rId9"/>
    <p:sldId id="262" r:id="rId10"/>
    <p:sldId id="263" r:id="rId11"/>
    <p:sldId id="264"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1846E-5D77-181F-73F4-8BA098B18AE2}" v="11" dt="2024-08-26T06:45:58.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varScale="1">
        <p:scale>
          <a:sx n="63" d="100"/>
          <a:sy n="63" d="100"/>
        </p:scale>
        <p:origin x="7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25/08/2024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sv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540FD24-3DA2-C5E6-0DF3-C35FEC9F1972}"/>
              </a:ext>
            </a:extLst>
          </p:cNvPr>
          <p:cNvSpPr txBox="1"/>
          <p:nvPr/>
        </p:nvSpPr>
        <p:spPr>
          <a:xfrm>
            <a:off x="-656761" y="84152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05ECBA6-176F-4E53-76BC-49ADD8904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75" y="1774226"/>
            <a:ext cx="2419347" cy="4352251"/>
          </a:xfrm>
          <a:prstGeom prst="rect">
            <a:avLst/>
          </a:prstGeom>
        </p:spPr>
      </p:pic>
      <p:pic>
        <p:nvPicPr>
          <p:cNvPr id="6" name="Picture 5">
            <a:extLst>
              <a:ext uri="{FF2B5EF4-FFF2-40B4-BE49-F238E27FC236}">
                <a16:creationId xmlns:a16="http://schemas.microsoft.com/office/drawing/2014/main" id="{27902D1C-DB59-BB88-472A-5892A4B1D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820" y="1774226"/>
            <a:ext cx="2586060" cy="4352249"/>
          </a:xfrm>
          <a:prstGeom prst="rect">
            <a:avLst/>
          </a:prstGeom>
        </p:spPr>
      </p:pic>
      <p:pic>
        <p:nvPicPr>
          <p:cNvPr id="11" name="Picture 10">
            <a:extLst>
              <a:ext uri="{FF2B5EF4-FFF2-40B4-BE49-F238E27FC236}">
                <a16:creationId xmlns:a16="http://schemas.microsoft.com/office/drawing/2014/main" id="{F753E980-6B01-83EA-2FE4-68D4FE933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8778" y="1774226"/>
            <a:ext cx="2586060" cy="4352247"/>
          </a:xfrm>
          <a:prstGeom prst="rect">
            <a:avLst/>
          </a:prstGeom>
        </p:spPr>
      </p:pic>
      <p:pic>
        <p:nvPicPr>
          <p:cNvPr id="13" name="Picture 12">
            <a:extLst>
              <a:ext uri="{FF2B5EF4-FFF2-40B4-BE49-F238E27FC236}">
                <a16:creationId xmlns:a16="http://schemas.microsoft.com/office/drawing/2014/main" id="{798284B6-653E-CF1F-1CE8-2BB00354C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736" y="1774226"/>
            <a:ext cx="3153744" cy="1267059"/>
          </a:xfrm>
          <a:prstGeom prst="rect">
            <a:avLst/>
          </a:prstGeom>
        </p:spPr>
      </p:pic>
      <p:pic>
        <p:nvPicPr>
          <p:cNvPr id="15" name="Picture 14">
            <a:extLst>
              <a:ext uri="{FF2B5EF4-FFF2-40B4-BE49-F238E27FC236}">
                <a16:creationId xmlns:a16="http://schemas.microsoft.com/office/drawing/2014/main" id="{2D11D130-DC97-1DC9-9792-77992F073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3143" y="3107892"/>
            <a:ext cx="3153744" cy="3018582"/>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656761" y="81104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44BA19CD-D5C9-4D64-58BB-7AD85D014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1" y="1570447"/>
            <a:ext cx="3928110" cy="2316020"/>
          </a:xfrm>
          <a:prstGeom prst="rect">
            <a:avLst/>
          </a:prstGeom>
        </p:spPr>
      </p:pic>
      <p:pic>
        <p:nvPicPr>
          <p:cNvPr id="6" name="Picture 5">
            <a:extLst>
              <a:ext uri="{FF2B5EF4-FFF2-40B4-BE49-F238E27FC236}">
                <a16:creationId xmlns:a16="http://schemas.microsoft.com/office/drawing/2014/main" id="{81D36D22-67B3-87B1-F5A7-9B44DB6FA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7357" y="1570446"/>
            <a:ext cx="2684004" cy="4791740"/>
          </a:xfrm>
          <a:prstGeom prst="rect">
            <a:avLst/>
          </a:prstGeom>
        </p:spPr>
      </p:pic>
      <p:pic>
        <p:nvPicPr>
          <p:cNvPr id="11" name="Picture 10">
            <a:extLst>
              <a:ext uri="{FF2B5EF4-FFF2-40B4-BE49-F238E27FC236}">
                <a16:creationId xmlns:a16="http://schemas.microsoft.com/office/drawing/2014/main" id="{8B01371C-C704-6E28-1567-77328ED7B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0" y="3966315"/>
            <a:ext cx="3928110" cy="2395863"/>
          </a:xfrm>
          <a:prstGeom prst="rect">
            <a:avLst/>
          </a:prstGeom>
        </p:spPr>
      </p:pic>
      <p:pic>
        <p:nvPicPr>
          <p:cNvPr id="13" name="Picture 12">
            <a:extLst>
              <a:ext uri="{FF2B5EF4-FFF2-40B4-BE49-F238E27FC236}">
                <a16:creationId xmlns:a16="http://schemas.microsoft.com/office/drawing/2014/main" id="{92651ED9-3A9E-B10D-D9DF-2D3FA4B44F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1106" y="1570446"/>
            <a:ext cx="4687043" cy="4791744"/>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0B84E5BE-6B26-1610-0C76-13FD51BD36D6}"/>
              </a:ext>
            </a:extLst>
          </p:cNvPr>
          <p:cNvSpPr txBox="1"/>
          <p:nvPr/>
        </p:nvSpPr>
        <p:spPr>
          <a:xfrm>
            <a:off x="181439" y="1774226"/>
            <a:ext cx="10182420" cy="3970318"/>
          </a:xfrm>
          <a:prstGeom prst="rect">
            <a:avLst/>
          </a:prstGeom>
          <a:noFill/>
        </p:spPr>
        <p:txBody>
          <a:bodyPr wrap="square" rtlCol="0">
            <a:spAutoFit/>
          </a:bodyPr>
          <a:lstStyle/>
          <a:p>
            <a:pPr algn="just"/>
            <a:r>
              <a:rPr lang="en-US" dirty="0">
                <a:solidFill>
                  <a:schemeClr val="bg1"/>
                </a:solidFill>
              </a:rPr>
              <a:t>The project highlights the development of an online shopping cart system using a monolithic architecture with Spring Boot.</a:t>
            </a:r>
          </a:p>
          <a:p>
            <a:pPr algn="just"/>
            <a:endParaRPr lang="en-US" dirty="0">
              <a:solidFill>
                <a:schemeClr val="bg1"/>
              </a:solidFill>
            </a:endParaRPr>
          </a:p>
          <a:p>
            <a:pPr algn="just"/>
            <a:r>
              <a:rPr lang="en-US" dirty="0">
                <a:solidFill>
                  <a:schemeClr val="bg1"/>
                </a:solidFill>
              </a:rPr>
              <a:t>Key Achievements:  </a:t>
            </a:r>
          </a:p>
          <a:p>
            <a:pPr algn="just"/>
            <a:r>
              <a:rPr lang="en-US" dirty="0">
                <a:solidFill>
                  <a:schemeClr val="bg1"/>
                </a:solidFill>
              </a:rPr>
              <a:t>Successfully implemented a cohesive and maintainable monolithic architecture.</a:t>
            </a:r>
          </a:p>
          <a:p>
            <a:pPr algn="just"/>
            <a:endParaRPr lang="en-US" dirty="0">
              <a:solidFill>
                <a:schemeClr val="bg1"/>
              </a:solidFill>
            </a:endParaRPr>
          </a:p>
          <a:p>
            <a:pPr algn="just"/>
            <a:r>
              <a:rPr lang="en-US" dirty="0">
                <a:solidFill>
                  <a:schemeClr val="bg1"/>
                </a:solidFill>
              </a:rPr>
              <a:t>Gained hands-on experience in building and deploying a robust application using Spring Boot.</a:t>
            </a:r>
          </a:p>
          <a:p>
            <a:pPr algn="just"/>
            <a:endParaRPr lang="en-US" dirty="0">
              <a:solidFill>
                <a:schemeClr val="bg1"/>
              </a:solidFill>
            </a:endParaRPr>
          </a:p>
          <a:p>
            <a:pPr algn="just"/>
            <a:r>
              <a:rPr lang="en-US" dirty="0">
                <a:solidFill>
                  <a:schemeClr val="bg1"/>
                </a:solidFill>
              </a:rPr>
              <a:t>Developed effective solutions for handling complex business logic within a unified codebase. </a:t>
            </a:r>
          </a:p>
          <a:p>
            <a:pPr algn="just"/>
            <a:endParaRPr lang="en-US" dirty="0">
              <a:solidFill>
                <a:schemeClr val="bg1"/>
              </a:solidFill>
            </a:endParaRPr>
          </a:p>
          <a:p>
            <a:pPr algn="just"/>
            <a:r>
              <a:rPr lang="en-US" dirty="0">
                <a:solidFill>
                  <a:schemeClr val="bg1"/>
                </a:solidFill>
              </a:rPr>
              <a:t>Future Work: Potential enhancements include integrating payment gateways, improving security measures, and optimizing the application for better performance and scalability.---This conclusion reflects your actual work with the monolithic architecture and Spring Boot, giving a clear and accurate wrap-up for your project.</a:t>
            </a:r>
            <a:endParaRPr lang="en-IN"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00207"/>
            <a:ext cx="5131487"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Harish Kumar </a:t>
            </a:r>
            <a:r>
              <a:rPr lang="en-IN" sz="1800" b="1" dirty="0" err="1">
                <a:effectLst/>
                <a:latin typeface="Neue Machina" panose="00000500000000000000" pitchFamily="50" charset="0"/>
                <a:ea typeface="Calibri" panose="020F0502020204030204" pitchFamily="34" charset="0"/>
              </a:rPr>
              <a:t>Pazhani</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176915"/>
            <a:ext cx="7081585" cy="1692771"/>
          </a:xfrm>
          <a:prstGeom prst="rect">
            <a:avLst/>
          </a:prstGeom>
          <a:noFill/>
        </p:spPr>
        <p:txBody>
          <a:bodyPr wrap="square">
            <a:spAutoFit/>
          </a:bodyPr>
          <a:lstStyle/>
          <a:p>
            <a:pPr algn="just"/>
            <a:r>
              <a:rPr lang="en-IN" sz="1800" b="1" dirty="0">
                <a:effectLst/>
                <a:latin typeface="Neue Machina" panose="00000500000000000000" pitchFamily="50" charset="0"/>
                <a:ea typeface="Calibri" panose="020F0502020204030204" pitchFamily="34" charset="0"/>
              </a:rPr>
              <a:t>Past Experience :  Cyber Security Internship at </a:t>
            </a:r>
            <a:r>
              <a:rPr lang="en-IN" sz="1800" b="1" dirty="0" err="1">
                <a:effectLst/>
                <a:latin typeface="Neue Machina" panose="00000500000000000000" pitchFamily="50" charset="0"/>
                <a:ea typeface="Calibri" panose="020F0502020204030204" pitchFamily="34" charset="0"/>
              </a:rPr>
              <a:t>Verzeo</a:t>
            </a:r>
            <a:r>
              <a:rPr lang="en-IN" sz="1800" b="1" dirty="0">
                <a:effectLst/>
                <a:latin typeface="Neue Machina" panose="00000500000000000000" pitchFamily="50" charset="0"/>
                <a:ea typeface="Calibri" panose="020F0502020204030204" pitchFamily="34" charset="0"/>
              </a:rPr>
              <a:t>: Gained hands-on experience in securing web applications, understanding vulnerabilities, and implementing cybersecurity measures.</a:t>
            </a:r>
          </a:p>
          <a:p>
            <a:endParaRPr lang="en-IN" sz="1400" b="1" dirty="0">
              <a:effectLst/>
              <a:latin typeface="Neue Machina" panose="00000500000000000000" pitchFamily="50" charset="0"/>
              <a:ea typeface="Calibri" panose="020F0502020204030204" pitchFamily="34" charset="0"/>
            </a:endParaRPr>
          </a:p>
          <a:p>
            <a:pPr algn="just"/>
            <a:r>
              <a:rPr lang="en-IN" sz="1800" b="1" dirty="0">
                <a:effectLst/>
                <a:latin typeface="Neue Machina" panose="00000500000000000000" pitchFamily="50" charset="0"/>
                <a:ea typeface="Calibri" panose="020F0502020204030204" pitchFamily="34" charset="0"/>
              </a:rPr>
              <a:t>Front-End Internship at Global Consultancy Services: Worked on developing responsive and user-friendly web interfaces.</a:t>
            </a:r>
          </a:p>
        </p:txBody>
      </p:sp>
      <p:sp>
        <p:nvSpPr>
          <p:cNvPr id="6" name="TextBox 5">
            <a:extLst>
              <a:ext uri="{FF2B5EF4-FFF2-40B4-BE49-F238E27FC236}">
                <a16:creationId xmlns:a16="http://schemas.microsoft.com/office/drawing/2014/main" id="{A55AE72A-AEC0-D00B-117C-50F93D7FACDF}"/>
              </a:ext>
            </a:extLst>
          </p:cNvPr>
          <p:cNvSpPr txBox="1"/>
          <p:nvPr/>
        </p:nvSpPr>
        <p:spPr>
          <a:xfrm>
            <a:off x="362150" y="4033388"/>
            <a:ext cx="4635237"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b="1" dirty="0" err="1">
                <a:effectLst/>
                <a:latin typeface="Neue Machina" panose="00000500000000000000" pitchFamily="50" charset="0"/>
                <a:ea typeface="Calibri" panose="020F0502020204030204" pitchFamily="34" charset="0"/>
              </a:rPr>
              <a:t>B.Tech</a:t>
            </a:r>
            <a:r>
              <a:rPr lang="en-IN" sz="1800" b="1" dirty="0">
                <a:effectLst/>
                <a:latin typeface="Neue Machina" panose="00000500000000000000" pitchFamily="50" charset="0"/>
                <a:ea typeface="Calibri" panose="020F0502020204030204" pitchFamily="34" charset="0"/>
              </a:rPr>
              <a:t> Information Technology</a:t>
            </a:r>
            <a:endParaRPr lang="en-GB" b="1"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45371" y="4440659"/>
            <a:ext cx="6832210" cy="1200329"/>
          </a:xfrm>
          <a:prstGeom prst="rect">
            <a:avLst/>
          </a:prstGeom>
          <a:noFill/>
        </p:spPr>
        <p:txBody>
          <a:bodyPr wrap="square" lIns="91440" tIns="45720" rIns="91440" bIns="45720" anchor="t">
            <a:spAutoFit/>
          </a:bodyPr>
          <a:lstStyle/>
          <a:p>
            <a:pPr algn="just"/>
            <a:r>
              <a:rPr lang="en-IN" sz="1800" b="1" dirty="0">
                <a:effectLst/>
                <a:latin typeface="Neue Machina"/>
                <a:ea typeface="Calibri"/>
              </a:rPr>
              <a:t>Career Summary : </a:t>
            </a:r>
            <a:r>
              <a:rPr lang="en-US" b="1" dirty="0">
                <a:latin typeface="Neue Machina"/>
              </a:rPr>
              <a:t>I am a recent </a:t>
            </a:r>
            <a:r>
              <a:rPr lang="en-US" b="1" dirty="0" err="1">
                <a:latin typeface="Neue Machina"/>
              </a:rPr>
              <a:t>B.Tech</a:t>
            </a:r>
            <a:r>
              <a:rPr lang="en-US" b="1" dirty="0">
                <a:latin typeface="Neue Machina"/>
              </a:rPr>
              <a:t> IT graduate with experience in cybersecurity and front-end development. Currently, I'm enhancing my skills by learning backend Java and seeking a role that offers growth and learning opportunities.</a:t>
            </a:r>
            <a:endParaRPr lang="en-GB" b="1" dirty="0">
              <a:latin typeface="Neue Machina"/>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11" name="Rectangle 7">
            <a:extLst>
              <a:ext uri="{FF2B5EF4-FFF2-40B4-BE49-F238E27FC236}">
                <a16:creationId xmlns:a16="http://schemas.microsoft.com/office/drawing/2014/main" id="{89E2A369-8550-67E2-A612-4243572418D3}"/>
              </a:ext>
            </a:extLst>
          </p:cNvPr>
          <p:cNvSpPr>
            <a:spLocks noChangeArrowheads="1"/>
          </p:cNvSpPr>
          <p:nvPr/>
        </p:nvSpPr>
        <p:spPr bwMode="auto">
          <a:xfrm>
            <a:off x="323850" y="1540818"/>
            <a:ext cx="704396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Neue Machina" panose="00000500000000000000"/>
              </a:rPr>
              <a:t>Java</a:t>
            </a:r>
            <a:r>
              <a:rPr kumimoji="0" lang="en-US" altLang="en-US" sz="1800" b="0" i="0" u="none" strike="noStrike" cap="none" normalizeH="0" baseline="0" dirty="0">
                <a:ln>
                  <a:noFill/>
                </a:ln>
                <a:solidFill>
                  <a:schemeClr val="tx1"/>
                </a:solidFill>
                <a:effectLst/>
                <a:latin typeface="Neue Machina" panose="00000500000000000000"/>
              </a:rPr>
              <a:t>: Developed a strong foundation in object-oriented programming and key concepts like inheritance, polymorphism, and exception handling.</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Neue Machina" panose="00000500000000000000"/>
              </a:rPr>
              <a:t>MySQL</a:t>
            </a:r>
            <a:r>
              <a:rPr kumimoji="0" lang="en-US" altLang="en-US" sz="1800" b="0" i="0" u="none" strike="noStrike" cap="none" normalizeH="0" baseline="0" dirty="0">
                <a:ln>
                  <a:noFill/>
                </a:ln>
                <a:solidFill>
                  <a:schemeClr val="tx1"/>
                </a:solidFill>
                <a:effectLst/>
                <a:latin typeface="Neue Machina" panose="00000500000000000000"/>
              </a:rPr>
              <a:t>: Learned to design and manage relational databases, and execute complex queries.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Neue Machina" panose="00000500000000000000"/>
              </a:rPr>
              <a:t>Hibernate</a:t>
            </a:r>
            <a:r>
              <a:rPr kumimoji="0" lang="en-US" altLang="en-US" sz="1800" b="0" i="0" u="none" strike="noStrike" cap="none" normalizeH="0" baseline="0" dirty="0">
                <a:ln>
                  <a:noFill/>
                </a:ln>
                <a:solidFill>
                  <a:schemeClr val="tx1"/>
                </a:solidFill>
                <a:effectLst/>
                <a:latin typeface="Neue Machina" panose="00000500000000000000"/>
              </a:rPr>
              <a:t>: Gained proficiency in ORM for efficient database interactions and mapping Java classes to tables.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Neue Machina" panose="00000500000000000000"/>
              </a:rPr>
              <a:t>Spring &amp; Spring Boot</a:t>
            </a:r>
            <a:r>
              <a:rPr kumimoji="0" lang="en-US" altLang="en-US" sz="1800" b="0" i="0" u="none" strike="noStrike" cap="none" normalizeH="0" baseline="0" dirty="0">
                <a:ln>
                  <a:noFill/>
                </a:ln>
                <a:solidFill>
                  <a:schemeClr val="tx1"/>
                </a:solidFill>
                <a:effectLst/>
                <a:latin typeface="Neue Machina" panose="00000500000000000000"/>
              </a:rPr>
              <a:t>: Built scalable applications using dependency injection, Spring MVC, and RESTful services.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Neue Machina" panose="00000500000000000000"/>
              </a:rPr>
              <a:t>Microservices</a:t>
            </a:r>
            <a:r>
              <a:rPr kumimoji="0" lang="en-US" altLang="en-US" sz="1800" b="0" i="0" u="none" strike="noStrike" cap="none" normalizeH="0" baseline="0" dirty="0">
                <a:ln>
                  <a:noFill/>
                </a:ln>
                <a:solidFill>
                  <a:schemeClr val="tx1"/>
                </a:solidFill>
                <a:effectLst/>
                <a:latin typeface="Neue Machina" panose="00000500000000000000"/>
              </a:rPr>
              <a:t>: Understood and implemented microservices architecture for scalability and modularity. </a:t>
            </a:r>
            <a:endParaRPr lang="en-US" altLang="en-US" dirty="0">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Neue Machina" panose="00000500000000000000"/>
            </a:endParaRPr>
          </a:p>
          <a:p>
            <a:pPr marL="0" marR="0" lvl="0" indent="0" algn="just" defTabSz="914400" rtl="0" eaLnBrk="0" fontAlgn="base" latinLnBrk="0" hangingPunct="0">
              <a:lnSpc>
                <a:spcPct val="100000"/>
              </a:lnSpc>
              <a:spcBef>
                <a:spcPct val="0"/>
              </a:spcBef>
              <a:spcAft>
                <a:spcPct val="0"/>
              </a:spcAft>
              <a:buClrTx/>
              <a:buSzTx/>
              <a:tabLst/>
            </a:pPr>
            <a:r>
              <a:rPr lang="en-US" b="1" dirty="0">
                <a:latin typeface="Neue Machina" panose="00000500000000000000"/>
                <a:cs typeface="Arial" panose="020B0604020202020204" pitchFamily="34" charset="0"/>
              </a:rPr>
              <a:t>Docker</a:t>
            </a:r>
            <a:r>
              <a:rPr lang="en-US" dirty="0">
                <a:latin typeface="Neue Machina" panose="00000500000000000000"/>
              </a:rPr>
              <a:t>: G</a:t>
            </a:r>
            <a:r>
              <a:rPr lang="en-US" sz="2000" dirty="0">
                <a:latin typeface="Neue Machina" panose="00000500000000000000"/>
              </a:rPr>
              <a:t>ained experience in containerizing applications for consistent environments across development and production.</a:t>
            </a:r>
            <a:endParaRPr kumimoji="0" lang="en-US" altLang="en-US" sz="2000" b="0" i="0" u="none" strike="noStrike" cap="none" normalizeH="0" baseline="0" dirty="0">
              <a:ln>
                <a:noFill/>
              </a:ln>
              <a:solidFill>
                <a:schemeClr val="tx1"/>
              </a:solidFill>
              <a:effectLst/>
              <a:latin typeface="Neue Machina" panose="00000500000000000000"/>
            </a:endParaRP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0D48BCF-0220-EEF8-33B6-237342DA78AD}"/>
              </a:ext>
            </a:extLst>
          </p:cNvPr>
          <p:cNvSpPr txBox="1"/>
          <p:nvPr/>
        </p:nvSpPr>
        <p:spPr>
          <a:xfrm>
            <a:off x="323850" y="1665238"/>
            <a:ext cx="6305550" cy="2862322"/>
          </a:xfrm>
          <a:prstGeom prst="rect">
            <a:avLst/>
          </a:prstGeom>
          <a:noFill/>
        </p:spPr>
        <p:txBody>
          <a:bodyPr wrap="square">
            <a:spAutoFit/>
          </a:bodyPr>
          <a:lstStyle/>
          <a:p>
            <a:pPr algn="just"/>
            <a:r>
              <a:rPr lang="en-US" sz="2000" dirty="0">
                <a:latin typeface="Neue Machina" panose="00000500000000000000"/>
              </a:rPr>
              <a:t>The objective is to develop an online shopping cart system that allows customers to add products to their cart, adjust quantities, and place orders directly from the cart. Customers should also have the ability to view and cancel their orders. The primary challenges include accurately tracking and updating product quantities, delivering a seamless user experience from product selection to order placement, and ensuring data integrity and persistence throughout the process.</a:t>
            </a:r>
            <a:endParaRPr lang="en-IN" sz="2000" dirty="0">
              <a:latin typeface="Neue Machina" panose="00000500000000000000"/>
            </a:endParaRPr>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15B0A9F-8863-1E60-452C-57E5A7920B02}"/>
              </a:ext>
            </a:extLst>
          </p:cNvPr>
          <p:cNvSpPr txBox="1"/>
          <p:nvPr/>
        </p:nvSpPr>
        <p:spPr>
          <a:xfrm>
            <a:off x="533400" y="1714500"/>
            <a:ext cx="5810250" cy="4678204"/>
          </a:xfrm>
          <a:prstGeom prst="rect">
            <a:avLst/>
          </a:prstGeom>
          <a:noFill/>
        </p:spPr>
        <p:txBody>
          <a:bodyPr wrap="square" rtlCol="0">
            <a:spAutoFit/>
          </a:bodyPr>
          <a:lstStyle/>
          <a:p>
            <a:r>
              <a:rPr lang="en-IN" sz="2400" b="1" dirty="0">
                <a:solidFill>
                  <a:schemeClr val="bg1"/>
                </a:solidFill>
              </a:rPr>
              <a:t>What is Spring Boot ?</a:t>
            </a:r>
          </a:p>
          <a:p>
            <a:endParaRPr lang="en-IN" sz="1000" b="1" dirty="0">
              <a:solidFill>
                <a:schemeClr val="bg1"/>
              </a:solidFill>
            </a:endParaRPr>
          </a:p>
          <a:p>
            <a:r>
              <a:rPr lang="en-US" dirty="0">
                <a:solidFill>
                  <a:schemeClr val="bg1"/>
                </a:solidFill>
              </a:rPr>
              <a:t>Spring Boot is an extension of the Spring framework that simplifies the setup, configuration, and deployment of Spring applications.</a:t>
            </a:r>
          </a:p>
          <a:p>
            <a:endParaRPr lang="en-US" dirty="0">
              <a:solidFill>
                <a:schemeClr val="bg1"/>
              </a:solidFill>
            </a:endParaRPr>
          </a:p>
          <a:p>
            <a:r>
              <a:rPr lang="en-US" sz="2800" b="1" dirty="0">
                <a:solidFill>
                  <a:schemeClr val="bg1"/>
                </a:solidFill>
              </a:rPr>
              <a:t>Key Features</a:t>
            </a:r>
          </a:p>
          <a:p>
            <a:endParaRPr lang="en-US" dirty="0">
              <a:solidFill>
                <a:schemeClr val="bg1"/>
              </a:solidFill>
            </a:endParaRPr>
          </a:p>
          <a:p>
            <a:r>
              <a:rPr lang="en-US" b="1" dirty="0">
                <a:solidFill>
                  <a:schemeClr val="bg1"/>
                </a:solidFill>
              </a:rPr>
              <a:t>Auto-Configuration</a:t>
            </a:r>
            <a:r>
              <a:rPr lang="en-US" dirty="0">
                <a:solidFill>
                  <a:schemeClr val="bg1"/>
                </a:solidFill>
              </a:rPr>
              <a:t>: Automatically configures your Spring application based on the dependencies you have added.</a:t>
            </a:r>
          </a:p>
          <a:p>
            <a:endParaRPr lang="en-US" sz="1000" dirty="0">
              <a:solidFill>
                <a:schemeClr val="bg1"/>
              </a:solidFill>
            </a:endParaRPr>
          </a:p>
          <a:p>
            <a:r>
              <a:rPr lang="en-US" b="1" dirty="0">
                <a:solidFill>
                  <a:schemeClr val="bg1"/>
                </a:solidFill>
              </a:rPr>
              <a:t>Embedded Servers</a:t>
            </a:r>
            <a:r>
              <a:rPr lang="en-US" dirty="0">
                <a:solidFill>
                  <a:schemeClr val="bg1"/>
                </a:solidFill>
              </a:rPr>
              <a:t>: Comes with embedded servers like Tomcat and Jetty to simplify application deployment.</a:t>
            </a:r>
          </a:p>
          <a:p>
            <a:endParaRPr lang="en-US" sz="1000" dirty="0">
              <a:solidFill>
                <a:schemeClr val="bg1"/>
              </a:solidFill>
            </a:endParaRPr>
          </a:p>
          <a:p>
            <a:r>
              <a:rPr lang="en-US" b="1" dirty="0">
                <a:solidFill>
                  <a:schemeClr val="bg1"/>
                </a:solidFill>
              </a:rPr>
              <a:t>Production-Ready</a:t>
            </a:r>
            <a:r>
              <a:rPr lang="en-US" dirty="0">
                <a:solidFill>
                  <a:schemeClr val="bg1"/>
                </a:solidFill>
              </a:rPr>
              <a:t>: Includes features like health checks, metrics, and externalized configuration.</a:t>
            </a:r>
          </a:p>
          <a:p>
            <a:endParaRPr lang="en-IN" dirty="0">
              <a:solidFill>
                <a:schemeClr val="bg1"/>
              </a:solidFill>
            </a:endParaRPr>
          </a:p>
        </p:txBody>
      </p:sp>
      <p:sp>
        <p:nvSpPr>
          <p:cNvPr id="6" name="TextBox 5">
            <a:extLst>
              <a:ext uri="{FF2B5EF4-FFF2-40B4-BE49-F238E27FC236}">
                <a16:creationId xmlns:a16="http://schemas.microsoft.com/office/drawing/2014/main" id="{F6413F8D-4728-C961-860C-88A41D08DCD9}"/>
              </a:ext>
            </a:extLst>
          </p:cNvPr>
          <p:cNvSpPr txBox="1"/>
          <p:nvPr/>
        </p:nvSpPr>
        <p:spPr>
          <a:xfrm>
            <a:off x="6343650" y="3068717"/>
            <a:ext cx="5591175" cy="3323987"/>
          </a:xfrm>
          <a:prstGeom prst="rect">
            <a:avLst/>
          </a:prstGeom>
          <a:noFill/>
        </p:spPr>
        <p:txBody>
          <a:bodyPr wrap="square" rtlCol="0">
            <a:spAutoFit/>
          </a:bodyPr>
          <a:lstStyle/>
          <a:p>
            <a:r>
              <a:rPr lang="en-IN" sz="2400" b="1" dirty="0">
                <a:solidFill>
                  <a:schemeClr val="bg1"/>
                </a:solidFill>
              </a:rPr>
              <a:t>Advantages</a:t>
            </a:r>
          </a:p>
          <a:p>
            <a:endParaRPr lang="en-IN" sz="2400" b="1" dirty="0">
              <a:solidFill>
                <a:schemeClr val="bg1"/>
              </a:solidFill>
            </a:endParaRPr>
          </a:p>
          <a:p>
            <a:r>
              <a:rPr lang="en-US" dirty="0">
                <a:solidFill>
                  <a:schemeClr val="bg1"/>
                </a:solidFill>
              </a:rPr>
              <a:t>Rapid Development: Speeds up development with less boilerplate code.</a:t>
            </a:r>
          </a:p>
          <a:p>
            <a:endParaRPr lang="en-US" dirty="0">
              <a:solidFill>
                <a:schemeClr val="bg1"/>
              </a:solidFill>
            </a:endParaRPr>
          </a:p>
          <a:p>
            <a:r>
              <a:rPr lang="en-US" dirty="0">
                <a:solidFill>
                  <a:schemeClr val="bg1"/>
                </a:solidFill>
              </a:rPr>
              <a:t>Microservices Support: Easily create and manage microservices-based architecture.</a:t>
            </a:r>
          </a:p>
          <a:p>
            <a:endParaRPr lang="en-US" dirty="0">
              <a:solidFill>
                <a:schemeClr val="bg1"/>
              </a:solidFill>
            </a:endParaRPr>
          </a:p>
          <a:p>
            <a:r>
              <a:rPr lang="en-US" dirty="0">
                <a:solidFill>
                  <a:schemeClr val="bg1"/>
                </a:solidFill>
              </a:rPr>
              <a:t>Integration: Seamlessly integrates with other Spring projects like Spring Security, Spring Data, etc.</a:t>
            </a:r>
          </a:p>
          <a:p>
            <a:endParaRPr lang="en-IN" dirty="0">
              <a:solidFill>
                <a:schemeClr val="bg1"/>
              </a:solidFill>
            </a:endParaRPr>
          </a:p>
        </p:txBody>
      </p:sp>
      <p:pic>
        <p:nvPicPr>
          <p:cNvPr id="2053" name="Picture 5" descr="⚡ Spring Boot: Unleashing Java Development with Simplicity and Speed ⚡">
            <a:extLst>
              <a:ext uri="{FF2B5EF4-FFF2-40B4-BE49-F238E27FC236}">
                <a16:creationId xmlns:a16="http://schemas.microsoft.com/office/drawing/2014/main" id="{3C9BBD08-22C6-CBFA-9242-FFBFE7004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1426862"/>
            <a:ext cx="4733925" cy="1939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1" y="0"/>
            <a:ext cx="12181652" cy="6857999"/>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t>wh</a:t>
            </a:r>
            <a:endParaRPr lang="en-GB" dirty="0"/>
          </a:p>
        </p:txBody>
      </p:sp>
      <p:pic>
        <p:nvPicPr>
          <p:cNvPr id="3074" name="Picture 2" descr="Microservices with Spring">
            <a:extLst>
              <a:ext uri="{FF2B5EF4-FFF2-40B4-BE49-F238E27FC236}">
                <a16:creationId xmlns:a16="http://schemas.microsoft.com/office/drawing/2014/main" id="{3641D4B5-5C51-E978-AE43-333ED4961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32263"/>
            <a:ext cx="6047553" cy="42161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1791ACF-354F-780F-A380-67E26D69CDE5}"/>
              </a:ext>
            </a:extLst>
          </p:cNvPr>
          <p:cNvSpPr txBox="1"/>
          <p:nvPr/>
        </p:nvSpPr>
        <p:spPr>
          <a:xfrm>
            <a:off x="323850" y="1507741"/>
            <a:ext cx="3848100" cy="461665"/>
          </a:xfrm>
          <a:prstGeom prst="rect">
            <a:avLst/>
          </a:prstGeom>
          <a:noFill/>
        </p:spPr>
        <p:txBody>
          <a:bodyPr wrap="square" rtlCol="0">
            <a:spAutoFit/>
          </a:bodyPr>
          <a:lstStyle/>
          <a:p>
            <a:r>
              <a:rPr lang="en-IN" sz="2400" dirty="0">
                <a:solidFill>
                  <a:schemeClr val="bg1"/>
                </a:solidFill>
                <a:latin typeface="Neue Machina"/>
              </a:rPr>
              <a:t>What are Microservices ?</a:t>
            </a:r>
          </a:p>
        </p:txBody>
      </p:sp>
      <p:sp>
        <p:nvSpPr>
          <p:cNvPr id="8" name="TextBox 7">
            <a:extLst>
              <a:ext uri="{FF2B5EF4-FFF2-40B4-BE49-F238E27FC236}">
                <a16:creationId xmlns:a16="http://schemas.microsoft.com/office/drawing/2014/main" id="{26506F99-9155-F1F7-2267-7ACE419F74C2}"/>
              </a:ext>
            </a:extLst>
          </p:cNvPr>
          <p:cNvSpPr txBox="1"/>
          <p:nvPr/>
        </p:nvSpPr>
        <p:spPr>
          <a:xfrm>
            <a:off x="6590066" y="1969406"/>
            <a:ext cx="5372923" cy="3600986"/>
          </a:xfrm>
          <a:prstGeom prst="rect">
            <a:avLst/>
          </a:prstGeom>
          <a:noFill/>
        </p:spPr>
        <p:txBody>
          <a:bodyPr wrap="square" rtlCol="0">
            <a:spAutoFit/>
          </a:bodyPr>
          <a:lstStyle/>
          <a:p>
            <a:pPr algn="just"/>
            <a:r>
              <a:rPr lang="en-US" sz="2000" dirty="0">
                <a:solidFill>
                  <a:schemeClr val="bg1"/>
                </a:solidFill>
                <a:latin typeface="Neue Machina" panose="00000500000000000000"/>
              </a:rPr>
              <a:t>Microservices are an architectural style that structures an application as a collection of loosely coupled, independently deployable services.</a:t>
            </a:r>
          </a:p>
          <a:p>
            <a:endParaRPr lang="en-US" sz="1400" dirty="0">
              <a:solidFill>
                <a:schemeClr val="bg1"/>
              </a:solidFill>
              <a:latin typeface="Neue Machina" panose="00000500000000000000"/>
            </a:endParaRPr>
          </a:p>
          <a:p>
            <a:r>
              <a:rPr lang="en-US" sz="2800" b="1" dirty="0">
                <a:solidFill>
                  <a:schemeClr val="bg1"/>
                </a:solidFill>
                <a:latin typeface="Neue Machina" panose="00000500000000000000"/>
              </a:rPr>
              <a:t>Key Features</a:t>
            </a:r>
          </a:p>
          <a:p>
            <a:endParaRPr lang="en-US" dirty="0">
              <a:solidFill>
                <a:schemeClr val="bg1"/>
              </a:solidFill>
              <a:latin typeface="Neue Machina" panose="00000500000000000000"/>
            </a:endParaRPr>
          </a:p>
          <a:p>
            <a:r>
              <a:rPr lang="en-US" b="1" dirty="0">
                <a:solidFill>
                  <a:schemeClr val="bg1"/>
                </a:solidFill>
                <a:latin typeface="Neue Machina" panose="00000500000000000000"/>
              </a:rPr>
              <a:t>Scalability: Services can be scaled independently.</a:t>
            </a:r>
          </a:p>
          <a:p>
            <a:endParaRPr lang="en-US" b="1" dirty="0">
              <a:solidFill>
                <a:schemeClr val="bg1"/>
              </a:solidFill>
              <a:latin typeface="Neue Machina" panose="00000500000000000000"/>
            </a:endParaRPr>
          </a:p>
          <a:p>
            <a:r>
              <a:rPr lang="en-US" b="1" dirty="0">
                <a:solidFill>
                  <a:schemeClr val="bg1"/>
                </a:solidFill>
                <a:latin typeface="Neue Machina" panose="00000500000000000000"/>
              </a:rPr>
              <a:t>Resilience: Failure in one service doesn’t affect others.</a:t>
            </a:r>
          </a:p>
          <a:p>
            <a:endParaRPr lang="en-US" b="1" dirty="0">
              <a:solidFill>
                <a:schemeClr val="bg1"/>
              </a:solidFill>
              <a:latin typeface="Neue Machina" panose="00000500000000000000"/>
            </a:endParaRPr>
          </a:p>
          <a:p>
            <a:r>
              <a:rPr lang="en-US" b="1" dirty="0">
                <a:solidFill>
                  <a:schemeClr val="bg1"/>
                </a:solidFill>
                <a:latin typeface="Neue Machina" panose="00000500000000000000"/>
              </a:rPr>
              <a:t>Flexibility: Technology stacks can be chosen independently for each service.</a:t>
            </a:r>
            <a:endParaRPr lang="en-IN" dirty="0">
              <a:solidFill>
                <a:schemeClr val="bg1"/>
              </a:solidFill>
              <a:latin typeface="Neue Machina" panose="00000500000000000000"/>
            </a:endParaRPr>
          </a:p>
        </p:txBody>
      </p:sp>
    </p:spTree>
    <p:extLst>
      <p:ext uri="{BB962C8B-B14F-4D97-AF65-F5344CB8AC3E}">
        <p14:creationId xmlns:p14="http://schemas.microsoft.com/office/powerpoint/2010/main" val="379033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C1130BB3-A2D2-4FD2-8863-9D3B2CB29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14" y="1438275"/>
            <a:ext cx="5971961" cy="5219697"/>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923342"/>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sp>
        <p:nvSpPr>
          <p:cNvPr id="2" name="TextBox 1">
            <a:extLst>
              <a:ext uri="{FF2B5EF4-FFF2-40B4-BE49-F238E27FC236}">
                <a16:creationId xmlns:a16="http://schemas.microsoft.com/office/drawing/2014/main" id="{CD0CAD7F-179D-A2B3-20C1-86D35AC99E09}"/>
              </a:ext>
            </a:extLst>
          </p:cNvPr>
          <p:cNvSpPr txBox="1"/>
          <p:nvPr/>
        </p:nvSpPr>
        <p:spPr>
          <a:xfrm>
            <a:off x="223935" y="1007321"/>
            <a:ext cx="7259216" cy="2693045"/>
          </a:xfrm>
          <a:prstGeom prst="rect">
            <a:avLst/>
          </a:prstGeom>
          <a:noFill/>
        </p:spPr>
        <p:txBody>
          <a:bodyPr wrap="square" rtlCol="0">
            <a:spAutoFit/>
          </a:bodyPr>
          <a:lstStyle/>
          <a:p>
            <a:r>
              <a:rPr lang="en-IN" sz="2400" b="1" dirty="0"/>
              <a:t>Project Architecture</a:t>
            </a:r>
            <a:endParaRPr lang="en-IN" sz="2000" b="1" dirty="0"/>
          </a:p>
          <a:p>
            <a:endParaRPr lang="en-US" sz="700" dirty="0"/>
          </a:p>
          <a:p>
            <a:r>
              <a:rPr lang="en-US" b="1" dirty="0"/>
              <a:t>Controller Layer: </a:t>
            </a:r>
            <a:r>
              <a:rPr lang="en-US" dirty="0"/>
              <a:t>Exposes REST endpoints for the client to interact with the application.</a:t>
            </a:r>
          </a:p>
          <a:p>
            <a:endParaRPr lang="en-US" sz="1000" dirty="0"/>
          </a:p>
          <a:p>
            <a:r>
              <a:rPr lang="en-US" b="1" dirty="0"/>
              <a:t>Service Layer: </a:t>
            </a:r>
            <a:r>
              <a:rPr lang="en-US" dirty="0"/>
              <a:t>Contains the business logic, responsible for processing data between the controller and repository layers.</a:t>
            </a:r>
          </a:p>
          <a:p>
            <a:endParaRPr lang="en-US" sz="1000" dirty="0"/>
          </a:p>
          <a:p>
            <a:r>
              <a:rPr lang="en-US" b="1" dirty="0"/>
              <a:t>Repository Layer: </a:t>
            </a:r>
            <a:r>
              <a:rPr lang="en-US" dirty="0"/>
              <a:t>Manages database interactions using JPA/Hibernate.</a:t>
            </a:r>
          </a:p>
          <a:p>
            <a:endParaRPr lang="en-US" sz="1000" dirty="0"/>
          </a:p>
          <a:p>
            <a:r>
              <a:rPr lang="en-US" b="1" dirty="0"/>
              <a:t>Entity Layer: </a:t>
            </a:r>
            <a:r>
              <a:rPr lang="en-US" dirty="0"/>
              <a:t>Maps database tables to Java classes.</a:t>
            </a:r>
            <a:endParaRPr lang="en-IN" dirty="0"/>
          </a:p>
        </p:txBody>
      </p:sp>
      <p:sp>
        <p:nvSpPr>
          <p:cNvPr id="3" name="TextBox 2">
            <a:extLst>
              <a:ext uri="{FF2B5EF4-FFF2-40B4-BE49-F238E27FC236}">
                <a16:creationId xmlns:a16="http://schemas.microsoft.com/office/drawing/2014/main" id="{DBE9C453-F70C-D559-C9D9-0CE2821F8E76}"/>
              </a:ext>
            </a:extLst>
          </p:cNvPr>
          <p:cNvSpPr txBox="1"/>
          <p:nvPr/>
        </p:nvSpPr>
        <p:spPr>
          <a:xfrm>
            <a:off x="223935" y="3833718"/>
            <a:ext cx="7259216" cy="2693045"/>
          </a:xfrm>
          <a:prstGeom prst="rect">
            <a:avLst/>
          </a:prstGeom>
          <a:noFill/>
        </p:spPr>
        <p:txBody>
          <a:bodyPr wrap="square" rtlCol="0">
            <a:spAutoFit/>
          </a:bodyPr>
          <a:lstStyle/>
          <a:p>
            <a:r>
              <a:rPr lang="en-IN" sz="2400" b="1" dirty="0"/>
              <a:t>Data Flow</a:t>
            </a:r>
            <a:endParaRPr lang="en-IN" sz="2000" b="1" dirty="0"/>
          </a:p>
          <a:p>
            <a:endParaRPr lang="en-US" sz="800" dirty="0"/>
          </a:p>
          <a:p>
            <a:r>
              <a:rPr lang="en-US" dirty="0"/>
              <a:t>Customer interacts with the system via the controller.</a:t>
            </a:r>
          </a:p>
          <a:p>
            <a:endParaRPr lang="en-US" sz="900" dirty="0"/>
          </a:p>
          <a:p>
            <a:r>
              <a:rPr lang="en-US" dirty="0"/>
              <a:t>Controller forwards requests to the service layer.</a:t>
            </a:r>
          </a:p>
          <a:p>
            <a:endParaRPr lang="en-US" sz="900" dirty="0"/>
          </a:p>
          <a:p>
            <a:r>
              <a:rPr lang="en-US" dirty="0"/>
              <a:t>Service layer processes requests and interacts with the repository for data retrieval or persistence.</a:t>
            </a:r>
          </a:p>
          <a:p>
            <a:endParaRPr lang="en-US" sz="900" dirty="0"/>
          </a:p>
          <a:p>
            <a:r>
              <a:rPr lang="en-US" dirty="0"/>
              <a:t>The repository interacts with the database and returns data to the service layer, which then returns the processed data to the controller.</a:t>
            </a:r>
          </a:p>
        </p:txBody>
      </p:sp>
    </p:spTree>
    <p:extLst>
      <p:ext uri="{BB962C8B-B14F-4D97-AF65-F5344CB8AC3E}">
        <p14:creationId xmlns:p14="http://schemas.microsoft.com/office/powerpoint/2010/main" val="252931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10347"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C0CFD7FB-BF20-EC66-9F7B-A95E73215B53}"/>
              </a:ext>
            </a:extLst>
          </p:cNvPr>
          <p:cNvSpPr txBox="1"/>
          <p:nvPr/>
        </p:nvSpPr>
        <p:spPr>
          <a:xfrm>
            <a:off x="-687241"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16D6E8C6-D449-4FB5-A830-130456610A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628939"/>
            <a:ext cx="4568190" cy="4914900"/>
          </a:xfrm>
          <a:prstGeom prst="rect">
            <a:avLst/>
          </a:prstGeom>
        </p:spPr>
      </p:pic>
      <p:pic>
        <p:nvPicPr>
          <p:cNvPr id="8" name="Picture 7">
            <a:extLst>
              <a:ext uri="{FF2B5EF4-FFF2-40B4-BE49-F238E27FC236}">
                <a16:creationId xmlns:a16="http://schemas.microsoft.com/office/drawing/2014/main" id="{8DC1FCB8-01BC-25F7-CD6A-D318D917E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7738" y="1628939"/>
            <a:ext cx="6690412" cy="4914896"/>
          </a:xfrm>
          <a:prstGeom prst="rect">
            <a:avLst/>
          </a:prstGeom>
        </p:spPr>
      </p:pic>
    </p:spTree>
    <p:extLst>
      <p:ext uri="{BB962C8B-B14F-4D97-AF65-F5344CB8AC3E}">
        <p14:creationId xmlns:p14="http://schemas.microsoft.com/office/powerpoint/2010/main" val="292530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736</Words>
  <Application>Microsoft Office PowerPoint</Application>
  <PresentationFormat>Widescreen</PresentationFormat>
  <Paragraphs>86</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Harish Pazhani</cp:lastModifiedBy>
  <cp:revision>53</cp:revision>
  <dcterms:created xsi:type="dcterms:W3CDTF">2023-02-09T10:19:33Z</dcterms:created>
  <dcterms:modified xsi:type="dcterms:W3CDTF">2024-08-26T06:46:23Z</dcterms:modified>
</cp:coreProperties>
</file>